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9"/>
  </p:notesMasterIdLst>
  <p:sldIdLst>
    <p:sldId id="327" r:id="rId2"/>
    <p:sldId id="356" r:id="rId3"/>
    <p:sldId id="376" r:id="rId4"/>
    <p:sldId id="386" r:id="rId5"/>
    <p:sldId id="379" r:id="rId6"/>
    <p:sldId id="387" r:id="rId7"/>
    <p:sldId id="381" r:id="rId8"/>
    <p:sldId id="380" r:id="rId9"/>
    <p:sldId id="382" r:id="rId10"/>
    <p:sldId id="383" r:id="rId11"/>
    <p:sldId id="384" r:id="rId12"/>
    <p:sldId id="385" r:id="rId13"/>
    <p:sldId id="388" r:id="rId14"/>
    <p:sldId id="378" r:id="rId15"/>
    <p:sldId id="393" r:id="rId16"/>
    <p:sldId id="392" r:id="rId17"/>
    <p:sldId id="391" r:id="rId18"/>
  </p:sldIdLst>
  <p:sldSz cx="9144000" cy="6858000" type="screen4x3"/>
  <p:notesSz cx="6735763" cy="9869488"/>
  <p:custShowLst>
    <p:custShow name="Произвольный показ 1" id="0">
      <p:sldLst/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07700"/>
    <a:srgbClr val="FF3300"/>
    <a:srgbClr val="FFFF99"/>
    <a:srgbClr val="020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err="1" smtClean="0"/>
              <a:t>Всього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прийнято</a:t>
            </a:r>
            <a:r>
              <a:rPr lang="ru-RU" sz="2000" baseline="0" dirty="0" smtClean="0"/>
              <a:t> 66</a:t>
            </a:r>
            <a:r>
              <a:rPr lang="ru-RU" sz="2000" dirty="0" smtClean="0"/>
              <a:t> </a:t>
            </a:r>
            <a:r>
              <a:rPr lang="ru-RU" sz="2000" dirty="0" err="1"/>
              <a:t>нормативно-правових</a:t>
            </a:r>
            <a:r>
              <a:rPr lang="ru-RU" sz="2000" dirty="0"/>
              <a:t> </a:t>
            </a:r>
            <a:r>
              <a:rPr lang="ru-RU" sz="2000" dirty="0" err="1" smtClean="0"/>
              <a:t>актів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en-US" sz="2000" dirty="0" smtClean="0"/>
              <a:t> </a:t>
            </a:r>
            <a:r>
              <a:rPr lang="uk-UA" sz="2000" dirty="0" smtClean="0"/>
              <a:t>56 державними регуляторами окремо та</a:t>
            </a:r>
            <a:r>
              <a:rPr lang="uk-UA" sz="2000" baseline="0" dirty="0" smtClean="0"/>
              <a:t> 10</a:t>
            </a:r>
            <a:r>
              <a:rPr lang="uk-UA" sz="2000" dirty="0" smtClean="0"/>
              <a:t> спільних</a:t>
            </a:r>
            <a:endParaRPr lang="ru-RU" sz="2000" dirty="0"/>
          </a:p>
        </c:rich>
      </c:tx>
      <c:layout>
        <c:manualLayout>
          <c:xMode val="edge"/>
          <c:yMode val="edge"/>
          <c:x val="0.11200944430432411"/>
          <c:y val="1.379528047225305E-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8063767166789471"/>
          <c:w val="0.59098959657547145"/>
          <c:h val="0.745867045117704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Всього прийнято 65 нормативно-правових актів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D07700"/>
              </a:solidFill>
            </c:spPr>
          </c:dPt>
          <c:dPt>
            <c:idx val="3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7"/>
            <c:bubble3D val="0"/>
            <c:spPr>
              <a:solidFill>
                <a:srgbClr val="7030A0"/>
              </a:solidFill>
            </c:spPr>
          </c:dPt>
          <c:dLbls>
            <c:dLbl>
              <c:idx val="5"/>
              <c:tx>
                <c:rich>
                  <a:bodyPr/>
                  <a:lstStyle/>
                  <a:p>
                    <a:r>
                      <a:rPr lang="uk-UA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uk-UA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Держфінмоніторинг</c:v>
                </c:pt>
                <c:pt idx="1">
                  <c:v>Мінфін</c:v>
                </c:pt>
                <c:pt idx="2">
                  <c:v>НБУ</c:v>
                </c:pt>
                <c:pt idx="3">
                  <c:v>Мін'юст</c:v>
                </c:pt>
                <c:pt idx="4">
                  <c:v>Мінекономпромрозвитку</c:v>
                </c:pt>
                <c:pt idx="5">
                  <c:v>Мінінфраструктури</c:v>
                </c:pt>
                <c:pt idx="6">
                  <c:v>НКЦПФР</c:v>
                </c:pt>
                <c:pt idx="7">
                  <c:v>Нацкомфінпослуг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b="0"/>
            </a:pPr>
            <a:endParaRPr lang="uk-UA"/>
          </a:p>
        </c:txPr>
      </c:legendEntry>
      <c:layout>
        <c:manualLayout>
          <c:xMode val="edge"/>
          <c:yMode val="edge"/>
          <c:x val="0.59114308390649251"/>
          <c:y val="0.18047072336816788"/>
          <c:w val="0.40885691609350788"/>
          <c:h val="0.81952918174544465"/>
        </c:manualLayout>
      </c:layout>
      <c:overlay val="0"/>
      <c:spPr>
        <a:ln w="3175"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9" tIns="45384" rIns="90769" bIns="453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9" tIns="45384" rIns="90769" bIns="453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9" tIns="45384" rIns="90769" bIns="45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9" tIns="45384" rIns="90769" bIns="453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9" tIns="45384" rIns="90769" bIns="453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AF0407-4975-4CE4-B558-4B0CF88EB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949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250825" cy="34115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3357563"/>
            <a:ext cx="250825" cy="3500437"/>
          </a:xfrm>
          <a:prstGeom prst="rect">
            <a:avLst/>
          </a:prstGeom>
          <a:solidFill>
            <a:srgbClr val="020D9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BECF2-537B-465A-A05F-E867400F7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7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D50C-F156-4F28-A7FC-DD293FF4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DED97-335D-498B-82D1-FFCE3B9F8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83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7847D-E0B4-496C-BD41-726B1F051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885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7022-6994-4D13-B371-B87D05C89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88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5E652-7D0B-4449-86CC-D086FDA18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67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картинки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A042F-DA0E-45DE-9B47-B7715442A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46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99F1-43C8-4E4A-BE39-9EF22336A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E3B98-F9DB-4430-AEBE-8FB79F654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9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968B6-D8EA-474E-B87E-BCDEED80F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6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10DF9-55BE-4804-9706-7738F93B1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64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5B10E-B6D8-4849-9991-AA167D207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6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21366-9569-4235-8DB6-FCD859B22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6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94E7A-011F-40BC-A74B-EB35DB904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39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43B2B-44E1-487C-A853-9259EA265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8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BC195-6526-4FA7-9256-2D0F35DBC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36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2315E8F-07EB-41EF-A672-43CD70668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0" y="0"/>
            <a:ext cx="250825" cy="34115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3357563"/>
            <a:ext cx="250825" cy="3500437"/>
          </a:xfrm>
          <a:prstGeom prst="rect">
            <a:avLst/>
          </a:prstGeom>
          <a:solidFill>
            <a:srgbClr val="020D9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1931" name="AutoShape 11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95287" cy="404812"/>
          </a:xfrm>
          <a:prstGeom prst="actionButtonReturn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1932" name="AutoShape 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021388"/>
            <a:ext cx="395287" cy="431800"/>
          </a:xfrm>
          <a:prstGeom prst="actionButtonHom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8875" y="285750"/>
            <a:ext cx="6500813" cy="1500188"/>
          </a:xfrm>
        </p:spPr>
        <p:txBody>
          <a:bodyPr/>
          <a:lstStyle/>
          <a:p>
            <a:pPr eaLnBrk="1" hangingPunct="1"/>
            <a:r>
              <a:rPr lang="uk-UA" sz="2400" b="1" dirty="0" smtClean="0">
                <a:solidFill>
                  <a:schemeClr val="bg2"/>
                </a:solidFill>
              </a:rPr>
              <a:t>Десяте засідання Ради з питань дослідження методів та тенденцій у відмиванні доходів, одержаних злочинних шляхом, і фінансуванні тероризму</a:t>
            </a:r>
            <a:endParaRPr lang="ru-RU" sz="2400" b="1" dirty="0" smtClean="0">
              <a:solidFill>
                <a:schemeClr val="bg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2357438"/>
            <a:ext cx="8072438" cy="1941512"/>
          </a:xfrm>
        </p:spPr>
        <p:txBody>
          <a:bodyPr/>
          <a:lstStyle/>
          <a:p>
            <a:pPr eaLnBrk="1" hangingPunct="1"/>
            <a:r>
              <a:rPr lang="uk-UA" sz="2400" dirty="0" smtClean="0"/>
              <a:t>Інформація </a:t>
            </a:r>
          </a:p>
          <a:p>
            <a:pPr eaLnBrk="1" hangingPunct="1"/>
            <a:r>
              <a:rPr lang="uk-UA" sz="2400" dirty="0" smtClean="0"/>
              <a:t>щодо стану прийняття </a:t>
            </a:r>
            <a:r>
              <a:rPr lang="uk-UA" sz="2400" dirty="0" err="1" smtClean="0"/>
              <a:t>суб</a:t>
            </a:r>
            <a:r>
              <a:rPr lang="en-US" sz="2400" dirty="0" smtClean="0"/>
              <a:t>’</a:t>
            </a:r>
            <a:r>
              <a:rPr lang="uk-UA" sz="2400" dirty="0" err="1" smtClean="0"/>
              <a:t>єктами</a:t>
            </a:r>
            <a:r>
              <a:rPr lang="uk-UA" sz="2400" dirty="0" smtClean="0"/>
              <a:t> державного фінансового моніторингу відповідних підзаконних нормативно-правових актів за результатами здійсненого аналізу норм Закону України </a:t>
            </a:r>
            <a:r>
              <a:rPr lang="uk-UA" sz="2400" dirty="0" err="1" smtClean="0"/>
              <a:t>“Про</a:t>
            </a:r>
            <a:r>
              <a:rPr lang="uk-UA" sz="2400" dirty="0" smtClean="0"/>
              <a:t> запобігання та протидію легалізації (відмиванню) доходів, одержаних злочинним шляхом, або фінансуванню </a:t>
            </a:r>
            <a:r>
              <a:rPr lang="uk-UA" sz="2400" dirty="0" err="1" smtClean="0"/>
              <a:t>тероризму”</a:t>
            </a:r>
            <a:endParaRPr lang="uk-UA" sz="2400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71500" y="6072188"/>
            <a:ext cx="835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/>
              <a:t>21 березня 2013 року</a:t>
            </a:r>
            <a:endParaRPr lang="ru-RU"/>
          </a:p>
        </p:txBody>
      </p:sp>
      <p:pic>
        <p:nvPicPr>
          <p:cNvPr id="4101" name="Picture 5" descr="emblema_FIN_KOM-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49225"/>
            <a:ext cx="19288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14500" y="214313"/>
            <a:ext cx="77724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5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ru-RU" sz="5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Національний</a:t>
            </a:r>
            <a:r>
              <a:rPr lang="ru-RU" sz="3600" b="1" dirty="0" smtClean="0">
                <a:solidFill>
                  <a:schemeClr val="bg2"/>
                </a:solidFill>
              </a:rPr>
              <a:t> банк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281865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pic>
        <p:nvPicPr>
          <p:cNvPr id="51205" name="Picture 5" descr="C:\Users\Igor\Desktop\defaul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116632"/>
            <a:ext cx="1870280" cy="127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ле 2"/>
          <p:cNvSpPr txBox="1"/>
          <p:nvPr/>
        </p:nvSpPr>
        <p:spPr>
          <a:xfrm>
            <a:off x="1500166" y="1571612"/>
            <a:ext cx="6357982" cy="428628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Державний регулятор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 bwMode="auto">
          <a:xfrm>
            <a:off x="357158" y="2143116"/>
            <a:ext cx="8358246" cy="421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4 постанови Правління</a:t>
            </a:r>
            <a:endParaRPr lang="uk-UA" sz="1300" dirty="0" smtClean="0"/>
          </a:p>
          <a:p>
            <a:pPr algn="just"/>
            <a:r>
              <a:rPr lang="uk-UA" sz="1600" dirty="0" smtClean="0"/>
              <a:t>від 14.05.2003 № 189 «Про затвердження Положення про здійснення банками фінансового моніторингу» </a:t>
            </a:r>
          </a:p>
          <a:p>
            <a:pPr algn="just"/>
            <a:r>
              <a:rPr lang="uk-UA" sz="1600" dirty="0" smtClean="0"/>
              <a:t>від 04.06.2003 № 233 «Про затвердження Складу реквізитів та структури файлів інформаційного обміну між спеціально уповноваженим органом виконавчої влади з питань фінансового моніторингу та банками (філіями)»</a:t>
            </a:r>
          </a:p>
          <a:p>
            <a:pPr algn="just"/>
            <a:r>
              <a:rPr lang="uk-UA" sz="1600" dirty="0" smtClean="0"/>
              <a:t>від 20.06.2011 № 197 «Про затвердження Положення про порядок організації та проведення перевірок з питань запобігання та протидії легалізації (відмиванню) доходів, одержаних злочинним шляхом, або фінансуванню тероризму»</a:t>
            </a:r>
          </a:p>
          <a:p>
            <a:pPr algn="just"/>
            <a:r>
              <a:rPr lang="uk-UA" sz="1600" dirty="0" smtClean="0"/>
              <a:t>від 15.06.2011 № 192 «Про затвердження Положення про застосування Національним банком України санкцій за порушення законодавства з питань запобігання та протидії легалізації (відмиванню) доходів, одержаних злочинним шляхом, або фінансуванню тероризму»</a:t>
            </a:r>
            <a:endParaRPr lang="ru-RU" sz="1300" dirty="0" smtClean="0"/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240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Національна комісія з цінних </a:t>
            </a:r>
            <a:br>
              <a:rPr lang="uk-UA" sz="3600" b="1" dirty="0" smtClean="0">
                <a:solidFill>
                  <a:schemeClr val="bg2"/>
                </a:solidFill>
              </a:rPr>
            </a:br>
            <a:r>
              <a:rPr lang="uk-UA" sz="3600" b="1" dirty="0" smtClean="0">
                <a:solidFill>
                  <a:schemeClr val="bg2"/>
                </a:solidFill>
              </a:rPr>
              <a:t>паперів та фондового </a:t>
            </a:r>
            <a:r>
              <a:rPr lang="ru-RU" sz="3600" b="1" dirty="0" smtClean="0">
                <a:solidFill>
                  <a:schemeClr val="bg2"/>
                </a:solidFill>
              </a:rPr>
              <a:t>ринку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281865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pic>
        <p:nvPicPr>
          <p:cNvPr id="51207" name="Picture 7" descr="C:\Users\Igor\Desktop\defaul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370"/>
            <a:ext cx="1352286" cy="140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е 2"/>
          <p:cNvSpPr txBox="1"/>
          <p:nvPr/>
        </p:nvSpPr>
        <p:spPr>
          <a:xfrm>
            <a:off x="1500166" y="1571612"/>
            <a:ext cx="6357982" cy="428628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Державний регулятор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 bwMode="auto">
          <a:xfrm>
            <a:off x="285720" y="2143116"/>
            <a:ext cx="8429684" cy="414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5 рішень</a:t>
            </a:r>
            <a:endParaRPr lang="uk-UA" sz="1300" dirty="0" smtClean="0"/>
          </a:p>
          <a:p>
            <a:pPr algn="just"/>
            <a:r>
              <a:rPr lang="uk-UA" sz="1300" dirty="0" smtClean="0"/>
              <a:t>від 10.12.2003 № 562 «Про затвердження Порядку організації професійної підготовки фахівців з питань фінансового моніторингу професійних учасників ринку цінних паперів»</a:t>
            </a:r>
          </a:p>
          <a:p>
            <a:pPr algn="just"/>
            <a:r>
              <a:rPr lang="uk-UA" sz="1300" dirty="0" smtClean="0"/>
              <a:t>від 19.07.2012 № 995 «Про затвердження Положення про здійснення фінансового моніторингу професійними учасниками ринку цінних паперів»</a:t>
            </a:r>
          </a:p>
          <a:p>
            <a:pPr algn="just"/>
            <a:r>
              <a:rPr lang="uk-UA" sz="1300" dirty="0" smtClean="0"/>
              <a:t>від 19.07.2012 № 997 «Про затвердження Порядку контролю за дотриманням професійними учасниками фондового ринку вимог законодавства у сфері запобігання та протидії легалізації (відмиванню) доходів, одержаних злочинним шляхом, або фінансуванню тероризму»</a:t>
            </a:r>
          </a:p>
          <a:p>
            <a:pPr algn="just"/>
            <a:r>
              <a:rPr lang="uk-UA" sz="1300" dirty="0" smtClean="0"/>
              <a:t>від 19.07.2012 № 998 «Про затвердження Порядку зупинення та поновлення проведення фінансових операцій на ринку цінних паперів суб'єктами первинного фінансового моніторингу»</a:t>
            </a:r>
          </a:p>
          <a:p>
            <a:pPr algn="just"/>
            <a:r>
              <a:rPr lang="uk-UA" sz="1300" dirty="0" smtClean="0"/>
              <a:t>від 11.12.2012 № 1766 «Про затвердження Правил розгляду справ про порушення вимог законодавства щодо запобігання та протидії легалізації (відмиванню) доходів, одержаних злочинним шляхом, або фінансуванню тероризму та застосування санкцій»</a:t>
            </a:r>
          </a:p>
          <a:p>
            <a:pPr algn="just"/>
            <a:endParaRPr lang="uk-UA" sz="1300" dirty="0" smtClean="0"/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942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Нацкомфінпослуг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281865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sp>
        <p:nvSpPr>
          <p:cNvPr id="4" name="Поле 2"/>
          <p:cNvSpPr txBox="1"/>
          <p:nvPr/>
        </p:nvSpPr>
        <p:spPr>
          <a:xfrm>
            <a:off x="1500166" y="1571612"/>
            <a:ext cx="6357982" cy="428628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Державний регулятор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357158" y="2143116"/>
            <a:ext cx="8429684" cy="450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6 розпоряджень</a:t>
            </a:r>
            <a:endParaRPr lang="uk-UA" sz="1300" dirty="0" smtClean="0"/>
          </a:p>
          <a:p>
            <a:pPr algn="just"/>
            <a:r>
              <a:rPr lang="ru-RU" sz="1300" dirty="0" err="1" smtClean="0"/>
              <a:t>від</a:t>
            </a:r>
            <a:r>
              <a:rPr lang="ru-RU" sz="1300" dirty="0" smtClean="0"/>
              <a:t> 05.08.2003 </a:t>
            </a:r>
            <a:r>
              <a:rPr lang="uk-UA" sz="1300" dirty="0" smtClean="0"/>
              <a:t>№ 25 «</a:t>
            </a:r>
            <a:r>
              <a:rPr lang="ru-RU" sz="1300" dirty="0" smtClean="0"/>
              <a:t>Про </a:t>
            </a:r>
            <a:r>
              <a:rPr lang="uk-UA" sz="1300" dirty="0" smtClean="0"/>
              <a:t>затвердження Положення про здійснення фінансового моніторингу фінансовими установами»</a:t>
            </a:r>
          </a:p>
          <a:p>
            <a:pPr algn="just"/>
            <a:r>
              <a:rPr lang="uk-UA" sz="1300" dirty="0" smtClean="0"/>
              <a:t>від 05.08.2003 р. № 26 «Про затвердження Порядку проведення перевірок з питань запобігання та протидії легалізації (відмиванню) доходів, одержаних злочинним шляхом» </a:t>
            </a:r>
          </a:p>
          <a:p>
            <a:pPr algn="just"/>
            <a:r>
              <a:rPr lang="uk-UA" sz="1300" dirty="0" smtClean="0"/>
              <a:t>від </a:t>
            </a:r>
            <a:r>
              <a:rPr lang="ru-RU" sz="1300" dirty="0" smtClean="0"/>
              <a:t>16.09.2003 № 55</a:t>
            </a:r>
            <a:r>
              <a:rPr lang="uk-UA" sz="1300" dirty="0" smtClean="0"/>
              <a:t> «Про затвердження Положення про порядок навчання працівників та керівників підрозділів фінансових установ, відповідальних за проведення внутрішнього фінансового моніторингу»</a:t>
            </a:r>
          </a:p>
          <a:p>
            <a:pPr algn="just"/>
            <a:r>
              <a:rPr lang="uk-UA" sz="1300" dirty="0" smtClean="0"/>
              <a:t>від 13.11.2003 р. № 120 «Про затвердження Порядку застосування Державною комісією з регулювання ринків фінансових послуг України штрафів за невиконання (неналежне виконання) вимог Закону України «Про запобігання та протидію легалізації (відмиванню) доходів, одержаних злочинним шляхом»</a:t>
            </a:r>
          </a:p>
          <a:p>
            <a:pPr algn="just"/>
            <a:r>
              <a:rPr lang="uk-UA" sz="1300" dirty="0" smtClean="0"/>
              <a:t>від </a:t>
            </a:r>
            <a:r>
              <a:rPr lang="ru-RU" sz="1300" dirty="0" smtClean="0"/>
              <a:t>11.11.2010 № 857 «</a:t>
            </a:r>
            <a:r>
              <a:rPr lang="uk-UA" sz="1300" dirty="0" smtClean="0"/>
              <a:t>Про затвердження Положення про застосування запобіжних заходів щодо країн, які не виконують або неналежним чином виконують рекомендації міжнародних, міжурядових організацій»</a:t>
            </a:r>
          </a:p>
          <a:p>
            <a:pPr algn="just"/>
            <a:r>
              <a:rPr lang="uk-UA" sz="1300" dirty="0" smtClean="0"/>
              <a:t>від 16.12.2010 № 969 «Про затвердження Інструкції з оформлення матеріалів про адміністративні правопорушення та накладення адміністративних стягнень в Національній комісії, що здійснює державне регулювання у сфері ринків фінансових послуг»</a:t>
            </a:r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1928826" cy="12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766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Співпраця з державними </a:t>
            </a:r>
            <a:r>
              <a:rPr lang="ru-RU" sz="3600" b="1" dirty="0" smtClean="0">
                <a:solidFill>
                  <a:schemeClr val="bg2"/>
                </a:solidFill>
              </a:rPr>
              <a:t>регуляторами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281865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sp>
        <p:nvSpPr>
          <p:cNvPr id="11" name="Поле 2"/>
          <p:cNvSpPr txBox="1"/>
          <p:nvPr/>
        </p:nvSpPr>
        <p:spPr>
          <a:xfrm>
            <a:off x="3428992" y="2857496"/>
            <a:ext cx="2571768" cy="1571636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Держфінмоніторинг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1500174"/>
            <a:ext cx="521497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300" dirty="0" smtClean="0"/>
          </a:p>
          <a:p>
            <a:pPr algn="just"/>
            <a:endParaRPr lang="ru-RU" sz="1300" dirty="0" smtClean="0"/>
          </a:p>
          <a:p>
            <a:pPr algn="just"/>
            <a:endParaRPr lang="ru-RU" sz="13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3378" y="142852"/>
            <a:ext cx="16277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Поле 2"/>
          <p:cNvSpPr txBox="1"/>
          <p:nvPr/>
        </p:nvSpPr>
        <p:spPr>
          <a:xfrm>
            <a:off x="3571868" y="1571612"/>
            <a:ext cx="2286016" cy="10001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Мінфін   </a:t>
            </a:r>
            <a:r>
              <a:rPr lang="uk-UA" sz="1400" dirty="0" smtClean="0">
                <a:latin typeface="+mn-lt"/>
                <a:ea typeface="Calibri"/>
                <a:cs typeface="Times New Roman"/>
              </a:rPr>
              <a:t>(14.02.2013 № 243)</a:t>
            </a:r>
            <a:endParaRPr lang="uk-UA" sz="14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19" name="Поле 2"/>
          <p:cNvSpPr txBox="1"/>
          <p:nvPr/>
        </p:nvSpPr>
        <p:spPr>
          <a:xfrm>
            <a:off x="6286512" y="2643182"/>
            <a:ext cx="2643206" cy="10001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НБУ             </a:t>
            </a:r>
            <a:r>
              <a:rPr lang="uk-UA" sz="1400" dirty="0" smtClean="0">
                <a:latin typeface="+mn-lt"/>
                <a:ea typeface="Calibri"/>
                <a:cs typeface="Times New Roman"/>
              </a:rPr>
              <a:t>(17.01.2012 № 22/7) </a:t>
            </a:r>
            <a:endParaRPr lang="uk-UA" sz="14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20" name="Поле 2"/>
          <p:cNvSpPr txBox="1"/>
          <p:nvPr/>
        </p:nvSpPr>
        <p:spPr>
          <a:xfrm>
            <a:off x="1214414" y="5286388"/>
            <a:ext cx="3143272" cy="10001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effectLst/>
                <a:latin typeface="Times New Roman"/>
                <a:ea typeface="Calibri"/>
                <a:cs typeface="Times New Roman"/>
              </a:rPr>
              <a:t>Мінекономпромрозвитку</a:t>
            </a:r>
            <a:r>
              <a:rPr lang="ru-RU" sz="2000" dirty="0" smtClean="0"/>
              <a:t> </a:t>
            </a:r>
            <a:r>
              <a:rPr lang="ru-RU" sz="1400" dirty="0" smtClean="0">
                <a:latin typeface="+mn-lt"/>
              </a:rPr>
              <a:t>(11.08.2010 № 134/996)</a:t>
            </a:r>
            <a:r>
              <a:rPr lang="uk-UA" sz="1400" b="1" dirty="0" smtClean="0">
                <a:effectLst/>
                <a:latin typeface="+mn-lt"/>
                <a:ea typeface="Calibri"/>
                <a:cs typeface="Times New Roman"/>
              </a:rPr>
              <a:t> </a:t>
            </a:r>
            <a:endParaRPr lang="uk-UA" sz="14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21" name="Поле 2"/>
          <p:cNvSpPr txBox="1"/>
          <p:nvPr/>
        </p:nvSpPr>
        <p:spPr>
          <a:xfrm>
            <a:off x="357158" y="2643182"/>
            <a:ext cx="2786082" cy="10001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Мін</a:t>
            </a:r>
            <a:r>
              <a:rPr lang="en-US" sz="2000" b="1" dirty="0" smtClean="0">
                <a:latin typeface="Times New Roman"/>
                <a:ea typeface="Calibri"/>
                <a:cs typeface="Times New Roman"/>
              </a:rPr>
              <a:t>’</a:t>
            </a: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юст</a:t>
            </a:r>
            <a:r>
              <a:rPr lang="ru-RU" sz="2000" dirty="0" smtClean="0"/>
              <a:t>      </a:t>
            </a:r>
            <a:r>
              <a:rPr lang="ru-RU" sz="1400" dirty="0" smtClean="0"/>
              <a:t>(25.08.2010 № 146/1991/5)</a:t>
            </a:r>
            <a:endParaRPr lang="uk-UA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Поле 2"/>
          <p:cNvSpPr txBox="1"/>
          <p:nvPr/>
        </p:nvSpPr>
        <p:spPr>
          <a:xfrm>
            <a:off x="357158" y="3929066"/>
            <a:ext cx="2786082" cy="107157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Нацкомфінпослуг </a:t>
            </a:r>
            <a:r>
              <a:rPr lang="ru-RU" sz="1400" dirty="0" smtClean="0"/>
              <a:t>(09.09.2010 № 160/251)</a:t>
            </a: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 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Поле 2"/>
          <p:cNvSpPr txBox="1"/>
          <p:nvPr/>
        </p:nvSpPr>
        <p:spPr>
          <a:xfrm>
            <a:off x="6286512" y="3929066"/>
            <a:ext cx="2643206" cy="107157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   НКЦПФР </a:t>
            </a:r>
            <a:r>
              <a:rPr lang="ru-RU" sz="1400" dirty="0" smtClean="0"/>
              <a:t>(20.08.2010 № 143 )</a:t>
            </a:r>
            <a:endParaRPr lang="uk-UA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Поле 2"/>
          <p:cNvSpPr txBox="1"/>
          <p:nvPr/>
        </p:nvSpPr>
        <p:spPr>
          <a:xfrm>
            <a:off x="5072066" y="5286388"/>
            <a:ext cx="3286148" cy="10001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err="1" smtClean="0">
                <a:latin typeface="Times New Roman"/>
                <a:ea typeface="Calibri"/>
                <a:cs typeface="Times New Roman"/>
              </a:rPr>
              <a:t>Мінінфрастуктури</a:t>
            </a:r>
            <a:r>
              <a:rPr lang="ru-RU" sz="2000" dirty="0" smtClean="0"/>
              <a:t> </a:t>
            </a:r>
            <a:r>
              <a:rPr lang="en-US" sz="1400" dirty="0" smtClean="0"/>
              <a:t>(30.09.2010 </a:t>
            </a:r>
            <a:r>
              <a:rPr lang="uk-UA" sz="1400" dirty="0" smtClean="0"/>
              <a:t>№151</a:t>
            </a:r>
            <a:r>
              <a:rPr lang="en-US" sz="1400" dirty="0" smtClean="0"/>
              <a:t>/</a:t>
            </a:r>
            <a:r>
              <a:rPr lang="uk-UA" sz="1400" dirty="0" smtClean="0"/>
              <a:t>625</a:t>
            </a:r>
            <a:r>
              <a:rPr lang="en-US" sz="1400" dirty="0" smtClean="0"/>
              <a:t>)</a:t>
            </a:r>
            <a:endParaRPr lang="uk-UA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Объект 1"/>
          <p:cNvSpPr txBox="1">
            <a:spLocks/>
          </p:cNvSpPr>
          <p:nvPr/>
        </p:nvSpPr>
        <p:spPr bwMode="auto">
          <a:xfrm>
            <a:off x="3500430" y="4500570"/>
            <a:ext cx="2428892" cy="50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7 спільних актів</a:t>
            </a:r>
            <a:endParaRPr lang="ru-RU" sz="1300" dirty="0" smtClean="0"/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23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Співпраця з правоохоронними </a:t>
            </a:r>
            <a:r>
              <a:rPr lang="ru-RU" sz="3600" b="1" dirty="0" smtClean="0">
                <a:solidFill>
                  <a:schemeClr val="bg2"/>
                </a:solidFill>
              </a:rPr>
              <a:t>органами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281865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pic>
        <p:nvPicPr>
          <p:cNvPr id="51208" name="Picture 8" descr="C:\Users\Igor\Desktop\мвс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48" y="3786190"/>
            <a:ext cx="1309223" cy="164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9" name="Picture 9" descr="C:\Users\Igor\Desktop\Податкова_міліція_Україн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3857628"/>
            <a:ext cx="1357323" cy="154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0" name="Picture 10" descr="C:\Users\Igor\Desktop\сбу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3929066"/>
            <a:ext cx="1565208" cy="146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6" name="Picture 2" descr="C:\Users\Igor\Desktop\images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197" y="116632"/>
            <a:ext cx="188692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оле 2"/>
          <p:cNvSpPr txBox="1"/>
          <p:nvPr/>
        </p:nvSpPr>
        <p:spPr>
          <a:xfrm>
            <a:off x="2928926" y="2428868"/>
            <a:ext cx="3500462" cy="714380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Держфінмоніторинг 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229">
            <a:off x="2071670" y="3214686"/>
            <a:ext cx="1224136" cy="59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14348" y="5715016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Наказ </a:t>
            </a:r>
            <a:r>
              <a:rPr lang="uk-UA" sz="1600" dirty="0" smtClean="0"/>
              <a:t>Мінфіну та СБУ від </a:t>
            </a:r>
            <a:r>
              <a:rPr lang="ru-RU" sz="1600" dirty="0" smtClean="0"/>
              <a:t>16.10.2012 </a:t>
            </a:r>
            <a:r>
              <a:rPr lang="uk-UA" sz="1600" dirty="0" smtClean="0"/>
              <a:t>№ 1103/464 «Про затвердження форми надання Службою безпеки України Державній службі фінансового моніторингу України відомостей щодо осіб, пов’язаних із здійсненням терористичної діяльності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214686"/>
            <a:ext cx="1224136" cy="59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78793">
            <a:off x="6143636" y="3143248"/>
            <a:ext cx="1224136" cy="59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85720" y="1500174"/>
            <a:ext cx="885828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Наказ </a:t>
            </a:r>
            <a:r>
              <a:rPr lang="uk-UA" sz="1600" dirty="0" smtClean="0"/>
              <a:t>Держфінмоніторингу, </a:t>
            </a:r>
            <a:r>
              <a:rPr lang="ru-RU" sz="1600" dirty="0" smtClean="0"/>
              <a:t>ДПА, МВС, СБУ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28.11.2006 </a:t>
            </a:r>
            <a:r>
              <a:rPr lang="uk-UA" sz="1600" dirty="0" smtClean="0"/>
              <a:t>№</a:t>
            </a:r>
            <a:r>
              <a:rPr lang="en-US" sz="1600" dirty="0" smtClean="0"/>
              <a:t> 240/718/1158/755</a:t>
            </a:r>
            <a:r>
              <a:rPr lang="uk-UA" sz="1600" dirty="0" smtClean="0"/>
              <a:t> </a:t>
            </a:r>
            <a:r>
              <a:rPr lang="ru-RU" sz="1600" dirty="0" smtClean="0"/>
              <a:t>«Про </a:t>
            </a:r>
            <a:r>
              <a:rPr lang="uk-UA" sz="1600" dirty="0" smtClean="0"/>
              <a:t>затвердження Порядку подання узагальнених матеріалів правоохоронним органам України»</a:t>
            </a:r>
          </a:p>
          <a:p>
            <a:pPr algn="just"/>
            <a:endParaRPr lang="ru-RU" sz="1300" dirty="0" smtClean="0"/>
          </a:p>
          <a:p>
            <a:pPr algn="just"/>
            <a:endParaRPr lang="ru-RU" sz="1300" dirty="0" smtClean="0"/>
          </a:p>
          <a:p>
            <a:pPr algn="just"/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723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Співпраця з розвідувальними </a:t>
            </a:r>
            <a:r>
              <a:rPr lang="ru-RU" sz="3600" b="1" dirty="0" smtClean="0">
                <a:solidFill>
                  <a:schemeClr val="bg2"/>
                </a:solidFill>
              </a:rPr>
              <a:t>органами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281865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pic>
        <p:nvPicPr>
          <p:cNvPr id="52226" name="Picture 2" descr="C:\Users\Igor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197" y="116632"/>
            <a:ext cx="188692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оле 2"/>
          <p:cNvSpPr txBox="1"/>
          <p:nvPr/>
        </p:nvSpPr>
        <p:spPr>
          <a:xfrm>
            <a:off x="3000364" y="2643182"/>
            <a:ext cx="3500462" cy="714380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Держфінмоніторинг 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229">
            <a:off x="1849978" y="3428496"/>
            <a:ext cx="1224136" cy="59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500438"/>
            <a:ext cx="1224136" cy="59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78793">
            <a:off x="6351916" y="3422290"/>
            <a:ext cx="1224136" cy="59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85720" y="1500174"/>
            <a:ext cx="885828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Наказ </a:t>
            </a:r>
            <a:r>
              <a:rPr lang="ru-RU" sz="1600" dirty="0" err="1" smtClean="0"/>
              <a:t>Міністерства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фінансів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, </a:t>
            </a:r>
            <a:r>
              <a:rPr lang="ru-RU" sz="1600" dirty="0" err="1" smtClean="0"/>
              <a:t>Служби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розвідки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, </a:t>
            </a:r>
            <a:r>
              <a:rPr lang="ru-RU" sz="1600" dirty="0" err="1" smtClean="0"/>
              <a:t>Міністерства</a:t>
            </a:r>
            <a:r>
              <a:rPr lang="ru-RU" sz="1600" dirty="0" smtClean="0"/>
              <a:t> оборони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, </a:t>
            </a:r>
            <a:r>
              <a:rPr lang="ru-RU" sz="1600" dirty="0" err="1" smtClean="0"/>
              <a:t>Адміністрації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Державної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прикордонної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служби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16.05.2012 </a:t>
            </a:r>
            <a:r>
              <a:rPr lang="uk-UA" sz="1600" dirty="0" smtClean="0"/>
              <a:t>№</a:t>
            </a:r>
            <a:r>
              <a:rPr lang="en-US" sz="1600" dirty="0" smtClean="0"/>
              <a:t> </a:t>
            </a:r>
            <a:r>
              <a:rPr lang="uk-UA" sz="1600" dirty="0" smtClean="0"/>
              <a:t>549</a:t>
            </a:r>
            <a:r>
              <a:rPr lang="en-US" sz="1600" dirty="0" smtClean="0"/>
              <a:t>/</a:t>
            </a:r>
            <a:r>
              <a:rPr lang="uk-UA" sz="1600" dirty="0" smtClean="0"/>
              <a:t>123</a:t>
            </a:r>
            <a:r>
              <a:rPr lang="en-US" sz="1600" dirty="0" smtClean="0"/>
              <a:t>/</a:t>
            </a:r>
            <a:r>
              <a:rPr lang="uk-UA" sz="1600" dirty="0" smtClean="0"/>
              <a:t>332</a:t>
            </a:r>
            <a:r>
              <a:rPr lang="en-US" sz="1600" dirty="0" smtClean="0"/>
              <a:t>/</a:t>
            </a:r>
            <a:r>
              <a:rPr lang="uk-UA" sz="1600" dirty="0" smtClean="0"/>
              <a:t>340 </a:t>
            </a:r>
            <a:r>
              <a:rPr lang="ru-RU" sz="1600" dirty="0" smtClean="0"/>
              <a:t>«Про </a:t>
            </a:r>
            <a:r>
              <a:rPr lang="ru-RU" sz="1600" dirty="0" err="1" smtClean="0"/>
              <a:t>затвердження</a:t>
            </a:r>
            <a:r>
              <a:rPr lang="ru-RU" sz="1600" dirty="0" smtClean="0"/>
              <a:t> Порядку </a:t>
            </a:r>
            <a:r>
              <a:rPr lang="ru-RU" sz="1600" dirty="0" err="1" smtClean="0"/>
              <a:t>подання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узагальнених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розвідувальним</a:t>
            </a:r>
            <a:r>
              <a:rPr lang="ru-RU" sz="1600" dirty="0" smtClean="0"/>
              <a:t> органам </a:t>
            </a:r>
            <a:r>
              <a:rPr lang="ru-RU" sz="1600" dirty="0" err="1" smtClean="0"/>
              <a:t>України</a:t>
            </a:r>
            <a:r>
              <a:rPr lang="uk-UA" sz="1600" dirty="0" smtClean="0"/>
              <a:t>»</a:t>
            </a:r>
          </a:p>
          <a:p>
            <a:pPr algn="just"/>
            <a:endParaRPr lang="ru-RU" sz="1300" dirty="0" smtClean="0"/>
          </a:p>
          <a:p>
            <a:pPr algn="just"/>
            <a:endParaRPr lang="ru-RU" sz="1300" dirty="0" smtClean="0"/>
          </a:p>
          <a:p>
            <a:pPr algn="just"/>
            <a:endParaRPr lang="ru-RU" sz="1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4357694"/>
            <a:ext cx="1422395" cy="142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4286256"/>
            <a:ext cx="15335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4357694"/>
            <a:ext cx="1666871" cy="135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23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Загальна статистика</a:t>
            </a:r>
            <a:endParaRPr lang="ru-RU" sz="3600" b="1" dirty="0" smtClean="0">
              <a:solidFill>
                <a:schemeClr val="bg2"/>
              </a:solidFill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35824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214678" y="1500174"/>
            <a:ext cx="521497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300" dirty="0" smtClean="0"/>
          </a:p>
          <a:p>
            <a:pPr algn="just"/>
            <a:endParaRPr lang="ru-RU" sz="1300" dirty="0" smtClean="0"/>
          </a:p>
          <a:p>
            <a:pPr algn="just"/>
            <a:endParaRPr lang="ru-RU" sz="1300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42852"/>
            <a:ext cx="335755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23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8875" y="285750"/>
            <a:ext cx="6500813" cy="1500188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chemeClr val="bg2"/>
                </a:solidFill>
              </a:rPr>
              <a:t>Десяте засідання Ради з питань дослідження методів та тенденцій у відмиванні доходів, одержаних злочинних шляхом, і фінансуванні тероризму</a:t>
            </a:r>
            <a:endParaRPr lang="ru-RU" sz="2400" b="1" smtClean="0">
              <a:solidFill>
                <a:schemeClr val="bg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2357438"/>
            <a:ext cx="8072438" cy="3214702"/>
          </a:xfrm>
        </p:spPr>
        <p:txBody>
          <a:bodyPr/>
          <a:lstStyle/>
          <a:p>
            <a:pPr eaLnBrk="1" hangingPunct="1"/>
            <a:r>
              <a:rPr lang="uk-UA" sz="2400" dirty="0" smtClean="0"/>
              <a:t>Інформація </a:t>
            </a:r>
          </a:p>
          <a:p>
            <a:pPr eaLnBrk="1" hangingPunct="1"/>
            <a:r>
              <a:rPr lang="uk-UA" sz="2400" dirty="0" smtClean="0"/>
              <a:t>щодо стану прийняття </a:t>
            </a:r>
            <a:r>
              <a:rPr lang="uk-UA" sz="2400" dirty="0" err="1" smtClean="0"/>
              <a:t>суб</a:t>
            </a:r>
            <a:r>
              <a:rPr lang="en-US" sz="2400" dirty="0" smtClean="0"/>
              <a:t>’</a:t>
            </a:r>
            <a:r>
              <a:rPr lang="uk-UA" sz="2400" dirty="0" err="1" smtClean="0"/>
              <a:t>єктами</a:t>
            </a:r>
            <a:r>
              <a:rPr lang="uk-UA" sz="2400" dirty="0" smtClean="0"/>
              <a:t> державного фінансового моніторингу відповідних підзаконних нормативно-правових актів за результатами здійсненого аналізу норм Закону України </a:t>
            </a:r>
            <a:r>
              <a:rPr lang="uk-UA" sz="2400" dirty="0" err="1" smtClean="0"/>
              <a:t>“Про</a:t>
            </a:r>
            <a:r>
              <a:rPr lang="uk-UA" sz="2400" dirty="0" smtClean="0"/>
              <a:t> запобігання та протидію легалізації (відмиванню) доходів, одержаних злочинним шляхом, або фінансуванню </a:t>
            </a:r>
            <a:r>
              <a:rPr lang="uk-UA" sz="2400" dirty="0" err="1" smtClean="0"/>
              <a:t>тероризму”</a:t>
            </a:r>
            <a:endParaRPr lang="uk-UA" sz="2400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71500" y="6072188"/>
            <a:ext cx="835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/>
              <a:t>21 березня 2013 року</a:t>
            </a:r>
            <a:endParaRPr lang="ru-RU"/>
          </a:p>
        </p:txBody>
      </p:sp>
      <p:pic>
        <p:nvPicPr>
          <p:cNvPr id="4101" name="Picture 5" descr="emblema_FIN_KOM-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49225"/>
            <a:ext cx="19288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14500" y="214313"/>
            <a:ext cx="77724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5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ru-RU" sz="5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 smtClean="0">
                <a:solidFill>
                  <a:schemeClr val="bg2"/>
                </a:solidFill>
              </a:rPr>
              <a:t>Система </a:t>
            </a:r>
            <a:r>
              <a:rPr lang="uk-UA" sz="3400" b="1" dirty="0" smtClean="0">
                <a:solidFill>
                  <a:schemeClr val="bg2"/>
                </a:solidFill>
              </a:rPr>
              <a:t>державних  регуляторів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000" dirty="0" smtClean="0"/>
              <a:t>Державна служба фінансового моніторингу України</a:t>
            </a:r>
          </a:p>
          <a:p>
            <a:pPr algn="just">
              <a:buNone/>
            </a:pPr>
            <a:endParaRPr lang="uk-UA" sz="1000" dirty="0" smtClean="0"/>
          </a:p>
          <a:p>
            <a:pPr algn="just"/>
            <a:r>
              <a:rPr lang="uk-UA" sz="2000" dirty="0" smtClean="0"/>
              <a:t>Міністерство фінансів України</a:t>
            </a:r>
          </a:p>
          <a:p>
            <a:pPr algn="just">
              <a:buNone/>
            </a:pPr>
            <a:endParaRPr lang="uk-UA" sz="1000" dirty="0" smtClean="0"/>
          </a:p>
          <a:p>
            <a:pPr algn="just"/>
            <a:r>
              <a:rPr lang="uk-UA" sz="2000" dirty="0" smtClean="0"/>
              <a:t>Національний банк України</a:t>
            </a:r>
            <a:endParaRPr lang="en-US" sz="2000" dirty="0" smtClean="0"/>
          </a:p>
          <a:p>
            <a:pPr algn="just">
              <a:buNone/>
            </a:pPr>
            <a:endParaRPr lang="uk-UA" sz="1000" dirty="0" smtClean="0"/>
          </a:p>
          <a:p>
            <a:pPr algn="just"/>
            <a:r>
              <a:rPr lang="uk-UA" sz="2000" dirty="0" smtClean="0"/>
              <a:t>Міністерство юстиції України</a:t>
            </a:r>
            <a:endParaRPr lang="en-US" sz="2000" dirty="0" smtClean="0"/>
          </a:p>
          <a:p>
            <a:pPr algn="just">
              <a:buNone/>
            </a:pPr>
            <a:endParaRPr lang="uk-UA" sz="1000" dirty="0" smtClean="0"/>
          </a:p>
          <a:p>
            <a:pPr algn="just"/>
            <a:r>
              <a:rPr lang="uk-UA" sz="2000" dirty="0" smtClean="0"/>
              <a:t>Міністерство інфраструктури України </a:t>
            </a:r>
            <a:endParaRPr lang="en-US" sz="2000" dirty="0" smtClean="0"/>
          </a:p>
          <a:p>
            <a:pPr algn="just">
              <a:buNone/>
            </a:pPr>
            <a:endParaRPr lang="uk-UA" sz="1000" dirty="0" smtClean="0"/>
          </a:p>
          <a:p>
            <a:pPr algn="just"/>
            <a:r>
              <a:rPr lang="uk-UA" sz="2000" dirty="0" smtClean="0"/>
              <a:t>Міністерство економічного розвитку і торгівлі України</a:t>
            </a:r>
            <a:endParaRPr lang="en-US" sz="2000" dirty="0" smtClean="0"/>
          </a:p>
          <a:p>
            <a:pPr algn="just">
              <a:buNone/>
            </a:pPr>
            <a:endParaRPr lang="uk-UA" sz="1000" dirty="0" smtClean="0"/>
          </a:p>
          <a:p>
            <a:pPr algn="just"/>
            <a:r>
              <a:rPr lang="uk-UA" sz="2000" dirty="0" smtClean="0"/>
              <a:t>Національна комісія з цінних паперів та фондового ринку</a:t>
            </a:r>
            <a:endParaRPr lang="en-US" sz="2000" dirty="0" smtClean="0"/>
          </a:p>
          <a:p>
            <a:pPr algn="just">
              <a:buNone/>
            </a:pPr>
            <a:endParaRPr lang="uk-UA" sz="1000" dirty="0" smtClean="0"/>
          </a:p>
          <a:p>
            <a:pPr algn="just"/>
            <a:r>
              <a:rPr lang="uk-UA" sz="2000" dirty="0"/>
              <a:t>Н</a:t>
            </a:r>
            <a:r>
              <a:rPr lang="uk-UA" sz="2000" dirty="0" smtClean="0"/>
              <a:t>аціональна комісія, що здійснює державне регулювання у сфері ринків фінансових послуг</a:t>
            </a:r>
          </a:p>
        </p:txBody>
      </p:sp>
      <p:pic>
        <p:nvPicPr>
          <p:cNvPr id="5126" name="Picture 6" descr="C:\Users\Igor\Desktop\images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1"/>
            <a:ext cx="1997967" cy="126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Держфінмоніторинг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4" y="142853"/>
            <a:ext cx="1916322" cy="121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34" y="2285992"/>
            <a:ext cx="2286016" cy="1928826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uk-UA" sz="2000" dirty="0" smtClean="0"/>
          </a:p>
          <a:p>
            <a:pPr marL="0" indent="0" algn="ctr">
              <a:buNone/>
            </a:pPr>
            <a:r>
              <a:rPr lang="uk-UA" sz="2000" dirty="0" smtClean="0"/>
              <a:t>як державний регулятор</a:t>
            </a:r>
          </a:p>
          <a:p>
            <a:endParaRPr lang="uk-UA" sz="2400" dirty="0"/>
          </a:p>
        </p:txBody>
      </p:sp>
      <p:sp>
        <p:nvSpPr>
          <p:cNvPr id="15" name="Объект 1"/>
          <p:cNvSpPr txBox="1">
            <a:spLocks/>
          </p:cNvSpPr>
          <p:nvPr/>
        </p:nvSpPr>
        <p:spPr bwMode="auto">
          <a:xfrm>
            <a:off x="2928926" y="2285992"/>
            <a:ext cx="5786478" cy="192882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uk-UA" sz="2000" dirty="0" smtClean="0"/>
              <a:t>як орган, що реалізує державну політику у сфері запобігання та протидії легалізації (відмиванню)  доходів, одержаних злочинним шляхом, або фінансуванню тероризму</a:t>
            </a:r>
          </a:p>
          <a:p>
            <a:endParaRPr lang="uk-UA" sz="2400" dirty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571612"/>
            <a:ext cx="1224136" cy="59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571612"/>
            <a:ext cx="1224136" cy="62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785786" y="4500570"/>
            <a:ext cx="7569022" cy="9525"/>
          </a:xfrm>
          <a:prstGeom prst="line">
            <a:avLst/>
          </a:prstGeom>
          <a:ln w="889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1"/>
          <p:cNvSpPr txBox="1">
            <a:spLocks/>
          </p:cNvSpPr>
          <p:nvPr/>
        </p:nvSpPr>
        <p:spPr bwMode="auto">
          <a:xfrm>
            <a:off x="2214546" y="4572008"/>
            <a:ext cx="4809904" cy="43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uk-UA" sz="2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Нормотворча функція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uk-UA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ле 1"/>
          <p:cNvSpPr txBox="1"/>
          <p:nvPr/>
        </p:nvSpPr>
        <p:spPr>
          <a:xfrm>
            <a:off x="571472" y="5072074"/>
            <a:ext cx="3857652" cy="549199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Держфінмоніторинг</a:t>
            </a:r>
            <a:endParaRPr lang="uk-UA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Поле 2"/>
          <p:cNvSpPr txBox="1"/>
          <p:nvPr/>
        </p:nvSpPr>
        <p:spPr>
          <a:xfrm>
            <a:off x="5072066" y="5072074"/>
            <a:ext cx="3672408" cy="561776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Міністерство фінансів</a:t>
            </a:r>
            <a:endParaRPr lang="uk-U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785786" y="5786454"/>
            <a:ext cx="3429024" cy="57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uk-UA" kern="0" dirty="0" smtClean="0">
                <a:latin typeface="+mn-lt"/>
              </a:rPr>
              <a:t>2003 р. – квітень 2011 р.</a:t>
            </a:r>
            <a:endParaRPr kumimoji="0" lang="uk-UA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uk-UA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Объект 1"/>
          <p:cNvSpPr txBox="1">
            <a:spLocks/>
          </p:cNvSpPr>
          <p:nvPr/>
        </p:nvSpPr>
        <p:spPr bwMode="auto">
          <a:xfrm>
            <a:off x="5143504" y="5786454"/>
            <a:ext cx="3429024" cy="57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uk-UA" kern="0" dirty="0" smtClean="0">
                <a:latin typeface="+mn-lt"/>
              </a:rPr>
              <a:t>квітень 2011 р. – по т.ч.</a:t>
            </a:r>
            <a:endParaRPr kumimoji="0" lang="uk-UA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uk-UA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2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Держфінмоніторинг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907833" cy="121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17744" y="1484784"/>
            <a:ext cx="4809904" cy="432047"/>
          </a:xfrm>
        </p:spPr>
        <p:txBody>
          <a:bodyPr/>
          <a:lstStyle/>
          <a:p>
            <a:pPr marL="0" indent="0" algn="ctr">
              <a:buNone/>
            </a:pPr>
            <a:endParaRPr lang="uk-UA" sz="2200" u="sng" dirty="0" smtClean="0"/>
          </a:p>
          <a:p>
            <a:endParaRPr lang="uk-UA" sz="2400" dirty="0"/>
          </a:p>
        </p:txBody>
      </p:sp>
      <p:sp>
        <p:nvSpPr>
          <p:cNvPr id="30" name="Объект 1"/>
          <p:cNvSpPr txBox="1">
            <a:spLocks/>
          </p:cNvSpPr>
          <p:nvPr/>
        </p:nvSpPr>
        <p:spPr bwMode="auto">
          <a:xfrm>
            <a:off x="285720" y="2357430"/>
            <a:ext cx="5000660" cy="421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/>
              <a:t>6</a:t>
            </a:r>
            <a:r>
              <a:rPr lang="uk-UA" sz="1800" b="1" dirty="0" smtClean="0"/>
              <a:t> наказів</a:t>
            </a:r>
            <a:endParaRPr lang="uk-UA" sz="1800" dirty="0" smtClean="0"/>
          </a:p>
          <a:p>
            <a:pPr algn="just"/>
            <a:r>
              <a:rPr lang="uk-UA" sz="1100" dirty="0" smtClean="0"/>
              <a:t>від 03.08.2010 № 126 «Про затвердження Критеріїв ризику легалізації (відмивання) доходів, одержаних злочинним шляхом, або фінансування тероризму»</a:t>
            </a:r>
          </a:p>
          <a:p>
            <a:pPr algn="just"/>
            <a:r>
              <a:rPr lang="uk-UA" sz="1100" dirty="0" smtClean="0"/>
              <a:t>від 13.08.2010 </a:t>
            </a:r>
            <a:r>
              <a:rPr lang="uk-UA" sz="1100" dirty="0"/>
              <a:t>№ 135 «Про затвердження Порядку інформування суб’єктів первинного фінансового моніторингу про порушення або закриття кримінальної справи та повідомлення суб’єктів фінансового моніторингу про прийняті судами рішення» </a:t>
            </a:r>
          </a:p>
          <a:p>
            <a:pPr algn="just"/>
            <a:r>
              <a:rPr lang="uk-UA" sz="1100" dirty="0" smtClean="0"/>
              <a:t>від 13.08.2010 </a:t>
            </a:r>
            <a:r>
              <a:rPr lang="uk-UA" sz="1100" dirty="0"/>
              <a:t>№ 136 «Про затвердження Порядку погодження із Державним комітетом фінансового моніторингу України суб’єктами первинного фінансового моніторингу термінів подання запитуваної </a:t>
            </a:r>
            <a:r>
              <a:rPr lang="uk-UA" sz="1100" dirty="0" smtClean="0"/>
              <a:t>інформації»</a:t>
            </a:r>
          </a:p>
          <a:p>
            <a:pPr algn="just"/>
            <a:r>
              <a:rPr lang="uk-UA" sz="1100" dirty="0" smtClean="0"/>
              <a:t>від</a:t>
            </a:r>
            <a:r>
              <a:rPr lang="ru-RU" sz="1100" dirty="0" smtClean="0"/>
              <a:t> 26.08.2010 </a:t>
            </a:r>
            <a:r>
              <a:rPr lang="ru-RU" sz="1100" dirty="0"/>
              <a:t>№ 148 </a:t>
            </a:r>
            <a:r>
              <a:rPr lang="ru-RU" sz="1100" dirty="0" smtClean="0"/>
              <a:t>«</a:t>
            </a:r>
            <a:r>
              <a:rPr lang="uk-UA" sz="1100" dirty="0" smtClean="0"/>
              <a:t>Про затвердження форм обліку та подання інформації, пов’язаної із здійсненням фінансового моніторингу, та Інструкції щодо їх заповнення»</a:t>
            </a:r>
          </a:p>
          <a:p>
            <a:pPr algn="just"/>
            <a:r>
              <a:rPr lang="uk-UA" sz="1100" dirty="0" smtClean="0"/>
              <a:t>від 27.08.2010 </a:t>
            </a:r>
            <a:r>
              <a:rPr lang="uk-UA" sz="1100" dirty="0"/>
              <a:t>№ 150 «Про затвердження Порядку формування та надання облікового ідентифікатора суб’єкта первинного фінансового </a:t>
            </a:r>
            <a:r>
              <a:rPr lang="uk-UA" sz="1100" dirty="0" smtClean="0"/>
              <a:t>моніторингу»</a:t>
            </a:r>
          </a:p>
          <a:p>
            <a:pPr algn="just"/>
            <a:r>
              <a:rPr lang="uk-UA" sz="1100" dirty="0" smtClean="0"/>
              <a:t>від 30.08.2010 </a:t>
            </a:r>
            <a:r>
              <a:rPr lang="uk-UA" sz="1100" dirty="0"/>
              <a:t>№ 152 «Про затвердження Порядку електронної взаємодії суб’єктів первинного фінансового моніторингу та Державного комітету фінансового моніторингу України»</a:t>
            </a:r>
            <a:endParaRPr lang="uk-UA" sz="1100" dirty="0" smtClean="0"/>
          </a:p>
          <a:p>
            <a:pPr marL="0" indent="0" algn="just">
              <a:buNone/>
            </a:pPr>
            <a:endParaRPr lang="uk-UA" sz="1000" dirty="0"/>
          </a:p>
          <a:p>
            <a:pPr marL="0" indent="0" algn="just">
              <a:buNone/>
            </a:pPr>
            <a:endParaRPr lang="ru-RU" sz="1000" dirty="0"/>
          </a:p>
          <a:p>
            <a:pPr marL="0" indent="0" algn="just">
              <a:buNone/>
            </a:pPr>
            <a:endParaRPr lang="uk-UA" sz="1000" dirty="0"/>
          </a:p>
          <a:p>
            <a:pPr marL="0" indent="0" algn="just">
              <a:buNone/>
            </a:pPr>
            <a:endParaRPr lang="uk-UA" sz="1000" dirty="0"/>
          </a:p>
          <a:p>
            <a:pPr marL="0" indent="0" algn="just">
              <a:buNone/>
            </a:pPr>
            <a:r>
              <a:rPr lang="uk-UA" sz="1000" dirty="0" smtClean="0"/>
              <a:t> </a:t>
            </a: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  <p:sp>
        <p:nvSpPr>
          <p:cNvPr id="13" name="Поле 2"/>
          <p:cNvSpPr txBox="1"/>
          <p:nvPr/>
        </p:nvSpPr>
        <p:spPr>
          <a:xfrm>
            <a:off x="500034" y="1500174"/>
            <a:ext cx="4857784" cy="785818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В рамках реалізації державної політики з питань фінансового моніторингу</a:t>
            </a:r>
            <a:endParaRPr lang="uk-U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оле 2"/>
          <p:cNvSpPr txBox="1"/>
          <p:nvPr/>
        </p:nvSpPr>
        <p:spPr>
          <a:xfrm>
            <a:off x="5500694" y="1500174"/>
            <a:ext cx="3429024" cy="785818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Державний регулятор</a:t>
            </a:r>
            <a:endParaRPr lang="uk-U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Объект 1"/>
          <p:cNvSpPr txBox="1">
            <a:spLocks/>
          </p:cNvSpPr>
          <p:nvPr/>
        </p:nvSpPr>
        <p:spPr bwMode="auto">
          <a:xfrm>
            <a:off x="5286380" y="2357430"/>
            <a:ext cx="3672408" cy="328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2 накази</a:t>
            </a:r>
            <a:endParaRPr lang="ru-RU" sz="1800" i="1" dirty="0" smtClean="0"/>
          </a:p>
          <a:p>
            <a:pPr algn="just"/>
            <a:r>
              <a:rPr lang="uk-UA" sz="1100" dirty="0" smtClean="0"/>
              <a:t>від 19.07.2010 </a:t>
            </a:r>
            <a:r>
              <a:rPr lang="uk-UA" sz="1100" dirty="0"/>
              <a:t>№ 113 «Про затвердження Положення про навчання працівників, відповідальних за проведення фінансового моніторингу суб’єктів первинного фінансового моніторингу, державне регулювання і нагляд за діяльністю яких здійснює Державний комітет фінансового моніторингу </a:t>
            </a:r>
            <a:r>
              <a:rPr lang="uk-UA" sz="1100" dirty="0" smtClean="0"/>
              <a:t>України»</a:t>
            </a:r>
          </a:p>
          <a:p>
            <a:pPr algn="just"/>
            <a:r>
              <a:rPr lang="uk-UA" sz="1100" dirty="0" smtClean="0"/>
              <a:t>від 05.08.2010 </a:t>
            </a:r>
            <a:r>
              <a:rPr lang="uk-UA" sz="1100" dirty="0"/>
              <a:t>№ 128 «Про затвердження Положення про здійснення фінансового моніторингу суб’єктами первинного фінансового моніторингу, державне регулювання і нагляд за діяльністю яких здійснює Державний комітет фінансового моніторингу України</a:t>
            </a:r>
            <a:r>
              <a:rPr lang="uk-UA" sz="1100" dirty="0" smtClean="0"/>
              <a:t>»</a:t>
            </a:r>
            <a:endParaRPr lang="ru-RU" sz="1100" i="1" dirty="0" smtClean="0"/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494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Міністерство фінансів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8"/>
            <a:ext cx="86409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pic>
        <p:nvPicPr>
          <p:cNvPr id="51202" name="Picture 2" descr="C:\Users\Igor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944216" cy="127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1"/>
          <p:cNvSpPr txBox="1">
            <a:spLocks/>
          </p:cNvSpPr>
          <p:nvPr/>
        </p:nvSpPr>
        <p:spPr bwMode="auto">
          <a:xfrm>
            <a:off x="214282" y="2285992"/>
            <a:ext cx="3571900" cy="421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4 накази</a:t>
            </a:r>
          </a:p>
          <a:p>
            <a:pPr algn="just"/>
            <a:r>
              <a:rPr lang="uk-UA" sz="1100" dirty="0" smtClean="0"/>
              <a:t>від</a:t>
            </a:r>
            <a:r>
              <a:rPr lang="ru-RU" sz="1100" dirty="0" smtClean="0"/>
              <a:t> </a:t>
            </a:r>
            <a:r>
              <a:rPr lang="ru-RU" sz="1100" dirty="0"/>
              <a:t>05.03.2012 № 325 </a:t>
            </a:r>
            <a:r>
              <a:rPr lang="ru-RU" sz="1100" dirty="0" smtClean="0"/>
              <a:t>«</a:t>
            </a:r>
            <a:r>
              <a:rPr lang="uk-UA" sz="1100" dirty="0" smtClean="0"/>
              <a:t>Про затвердження Критеріїв, за якими оцінюється рівень ризику суб’єкта первинного фінансового моніторингу бути використаним з метою легалізації (відмивання) доходів, одержаних злочинним шляхом, або фінансування тероризму»</a:t>
            </a:r>
          </a:p>
          <a:p>
            <a:pPr algn="just"/>
            <a:r>
              <a:rPr lang="uk-UA" sz="1100" dirty="0" smtClean="0"/>
              <a:t>від 02.04.2012 </a:t>
            </a:r>
            <a:r>
              <a:rPr lang="uk-UA" sz="1100" dirty="0"/>
              <a:t>№ 423 «Про затвердження Порядку надання інформації щодо відстеження (моніторингу) фінансових </a:t>
            </a:r>
            <a:r>
              <a:rPr lang="uk-UA" sz="1100" dirty="0" smtClean="0"/>
              <a:t>операцій»</a:t>
            </a:r>
          </a:p>
          <a:p>
            <a:pPr algn="just"/>
            <a:r>
              <a:rPr lang="uk-UA" sz="1100" dirty="0" smtClean="0"/>
              <a:t>від </a:t>
            </a:r>
            <a:r>
              <a:rPr lang="ru-RU" sz="1100" dirty="0" smtClean="0"/>
              <a:t>14.09.2012 </a:t>
            </a:r>
            <a:r>
              <a:rPr lang="ru-RU" sz="1100" dirty="0"/>
              <a:t>№ 992 «Про </a:t>
            </a:r>
            <a:r>
              <a:rPr lang="uk-UA" sz="1100" dirty="0" smtClean="0"/>
              <a:t>затвердження Порядку прийняття Державною службою фінансового моніторингу України рішення про зупинення фінансових операцій»</a:t>
            </a:r>
          </a:p>
          <a:p>
            <a:pPr algn="just"/>
            <a:r>
              <a:rPr lang="uk-UA" sz="1100" dirty="0" smtClean="0"/>
              <a:t>від</a:t>
            </a:r>
            <a:r>
              <a:rPr lang="ru-RU" sz="1100" dirty="0" smtClean="0"/>
              <a:t> </a:t>
            </a:r>
            <a:r>
              <a:rPr lang="uk-UA" sz="1100" dirty="0" smtClean="0"/>
              <a:t>04.12.2012 № 1272 «Про затвердження Порядку доведення до відома суб’єктів первинного фінансового моніторингу переліку осіб, пов’язаних із здійсненням терористичної діяльності або стосовно яких застосовано міжнародні санкції»</a:t>
            </a:r>
            <a:endParaRPr lang="uk-UA" sz="1100" i="1" dirty="0" smtClean="0"/>
          </a:p>
          <a:p>
            <a:pPr marL="0" indent="0">
              <a:buNone/>
            </a:pPr>
            <a:endParaRPr lang="ru-RU" sz="1000" i="1" dirty="0"/>
          </a:p>
          <a:p>
            <a:pPr marL="0" indent="0">
              <a:buNone/>
            </a:pPr>
            <a:endParaRPr lang="ru-RU" sz="800" i="1" dirty="0" smtClean="0"/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 bwMode="auto">
          <a:xfrm>
            <a:off x="3714744" y="2285992"/>
            <a:ext cx="5072098" cy="442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5 наказів</a:t>
            </a:r>
          </a:p>
          <a:p>
            <a:pPr algn="just"/>
            <a:r>
              <a:rPr lang="uk-UA" sz="1100" dirty="0" smtClean="0"/>
              <a:t>від 22.11.2011 № 1479 «Про затвердження Положення про Комісію Державної служби фінансового моніторингу України з питань застосування санкцій за порушення вимог Закону та/або нормативно-правових актів, що регулюють діяльність у сфері запобігання та протидії легалізації (відмиванню) доходів, одержаних злочинним шляхом»</a:t>
            </a:r>
          </a:p>
          <a:p>
            <a:pPr algn="just"/>
            <a:r>
              <a:rPr lang="uk-UA" sz="1100" dirty="0" smtClean="0"/>
              <a:t>від 05.01.2012 № 5 «Про затвердження Порядку проведення перевірок Державною службою фінансового моніторингу України суб'єктів первинного фінансового моніторингу»</a:t>
            </a:r>
          </a:p>
          <a:p>
            <a:pPr algn="just"/>
            <a:r>
              <a:rPr lang="uk-UA" sz="1100" dirty="0" smtClean="0"/>
              <a:t>від 17.01.2012 № 23 «Про затвердження Порядку розгляду Державною службою фінансового моніторингу України справ про порушення вимог законодавства, що регулює діяльність у сфері запобігання та протидії легалізації (відмиванню) доходів, одержаних злочинним шляхом, та застосування санкцій»</a:t>
            </a:r>
          </a:p>
          <a:p>
            <a:pPr algn="just"/>
            <a:r>
              <a:rPr lang="uk-UA" sz="1100" dirty="0" smtClean="0"/>
              <a:t>від 17.01.2012 № 24 «Про процедуру застосування запобіжних заходів щодо країн, які не виконують або неналежним чином виконують рекомендації міжнародних, міжурядових організацій»</a:t>
            </a:r>
          </a:p>
          <a:p>
            <a:pPr algn="just"/>
            <a:r>
              <a:rPr lang="uk-UA" sz="1100" dirty="0" smtClean="0"/>
              <a:t>від 05.03.2012 № 324 «Про затвердження Інструкції з оформлення матеріалів </a:t>
            </a:r>
            <a:r>
              <a:rPr lang="uk-UA" sz="1100" dirty="0"/>
              <a:t>про адміністративні правопорушення Державною службою фінансового моніторингу України</a:t>
            </a:r>
            <a:r>
              <a:rPr lang="uk-UA" sz="1100" dirty="0" smtClean="0"/>
              <a:t>»</a:t>
            </a:r>
            <a:endParaRPr lang="uk-UA" sz="1100" dirty="0"/>
          </a:p>
        </p:txBody>
      </p:sp>
      <p:sp>
        <p:nvSpPr>
          <p:cNvPr id="10" name="Поле 2"/>
          <p:cNvSpPr txBox="1"/>
          <p:nvPr/>
        </p:nvSpPr>
        <p:spPr>
          <a:xfrm>
            <a:off x="3929058" y="1500174"/>
            <a:ext cx="4929222" cy="857256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Акти з питань діяльності Держфінмоніторингу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оле 2"/>
          <p:cNvSpPr txBox="1"/>
          <p:nvPr/>
        </p:nvSpPr>
        <p:spPr>
          <a:xfrm>
            <a:off x="357158" y="1500174"/>
            <a:ext cx="3429024" cy="857256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b="1" dirty="0" smtClean="0">
                <a:latin typeface="Times New Roman"/>
                <a:ea typeface="Calibri"/>
                <a:cs typeface="Times New Roman"/>
              </a:rPr>
              <a:t>В рамках формування державної політики з питань фінансового моніторингу</a:t>
            </a:r>
            <a:endParaRPr lang="uk-UA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98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Міністерство фінансів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8"/>
            <a:ext cx="86409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pic>
        <p:nvPicPr>
          <p:cNvPr id="51202" name="Picture 2" descr="C:\Users\Igor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944216" cy="127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"/>
          <p:cNvSpPr txBox="1">
            <a:spLocks/>
          </p:cNvSpPr>
          <p:nvPr/>
        </p:nvSpPr>
        <p:spPr bwMode="auto">
          <a:xfrm>
            <a:off x="285720" y="1928802"/>
            <a:ext cx="8572560" cy="478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/>
              <a:t>7</a:t>
            </a:r>
            <a:r>
              <a:rPr lang="uk-UA" sz="1800" b="1" dirty="0" smtClean="0"/>
              <a:t> наказів</a:t>
            </a:r>
          </a:p>
          <a:p>
            <a:pPr algn="just"/>
            <a:r>
              <a:rPr lang="uk-UA" sz="1200" dirty="0" smtClean="0"/>
              <a:t>від 11.03.2011 № 338 «Про затвердження Положення про процедуру застосування запобіжних заходів стосовно країн, які не виконують або неналежним чином виконують рекомендації міжнародних, міжурядових організацій, задіяних у сфері боротьби з легалізацією (відмиванням) доходів, одержаних злочинним шляхом, або фінансуванням тероризму» </a:t>
            </a:r>
          </a:p>
          <a:p>
            <a:pPr algn="just"/>
            <a:r>
              <a:rPr lang="uk-UA" sz="1200" dirty="0" smtClean="0"/>
              <a:t>від 11.03.2011 № 339 «Про затвердження Порядку розгляду Міністерством фінансів України справ про порушення вимог законодавства, що регулює діяльність у сфері запобігання та протидії легалізації (відмиванню) доходів, одержаних злочинним шляхом, та застосування санкцій»</a:t>
            </a:r>
          </a:p>
          <a:p>
            <a:pPr algn="just"/>
            <a:r>
              <a:rPr lang="uk-UA" sz="1200" dirty="0" smtClean="0"/>
              <a:t>від 17.03.2011 № 364 «Про затвердження Інструкції з оформлення матеріалів про адміністративні правопорушення Міністерством фінансів України» </a:t>
            </a:r>
          </a:p>
          <a:p>
            <a:pPr algn="just"/>
            <a:r>
              <a:rPr lang="uk-UA" sz="1200" dirty="0" smtClean="0"/>
              <a:t>від 21.03.2011 № 384 «Про затвердження Положення про організацію навчання та підвищення кваліфікації працівників, відповідальних за проведення фінансового моніторингу суб’єктів первинного фінансового моніторингу, державне регулювання і нагляд за діяльністю яких здійснює Міністерство фінансів України</a:t>
            </a:r>
            <a:r>
              <a:rPr lang="ru-RU" sz="1200" dirty="0" smtClean="0"/>
              <a:t>» </a:t>
            </a:r>
            <a:endParaRPr lang="uk-UA" sz="1200" dirty="0" smtClean="0"/>
          </a:p>
          <a:p>
            <a:pPr algn="just"/>
            <a:r>
              <a:rPr lang="uk-UA" sz="1200" dirty="0" smtClean="0"/>
              <a:t>від 22.03.2011 № 392 «Про затвердження Положення про здійснення фінансового моніторингу суб’єктами первинного фінансового моніторингу, державне регулювання і нагляд за діяльністю яких здійснює Міністерство фінансів України» </a:t>
            </a:r>
          </a:p>
          <a:p>
            <a:pPr algn="just"/>
            <a:r>
              <a:rPr lang="uk-UA" sz="1200" dirty="0" smtClean="0"/>
              <a:t>від 04.04.2011 № 463 «Про затвердження Порядку проведення перевірок Міністерством фінансів України суб’єктів первинного фінансового моніторингу» </a:t>
            </a:r>
          </a:p>
          <a:p>
            <a:pPr algn="just"/>
            <a:r>
              <a:rPr lang="uk-UA" sz="1200" dirty="0" smtClean="0"/>
              <a:t>від 21.06.2011 № 739 «Про затвердження Положення про Комісію Міністерства фінансів України з питань застосування санкцій за порушення вимог Закону України "Про запобігання та протидію легалізації (відмиванню) доходів, одержаних злочинним шляхом, або фінансуванню тероризму" та/або нормативно-правових актів, що регулюють діяльність у сфері запобігання та протидії легалізації (відмиванню) доходів, одержаних злочинним шляхом» </a:t>
            </a:r>
          </a:p>
          <a:p>
            <a:pPr algn="just"/>
            <a:endParaRPr lang="uk-UA" sz="1200" dirty="0" smtClean="0"/>
          </a:p>
          <a:p>
            <a:pPr marL="0" indent="0">
              <a:buNone/>
            </a:pPr>
            <a:endParaRPr lang="ru-RU" sz="800" i="1" dirty="0" smtClean="0"/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  <p:sp>
        <p:nvSpPr>
          <p:cNvPr id="9" name="Поле 2"/>
          <p:cNvSpPr txBox="1"/>
          <p:nvPr/>
        </p:nvSpPr>
        <p:spPr>
          <a:xfrm>
            <a:off x="1500166" y="1500174"/>
            <a:ext cx="6357982" cy="428628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Державний регулятор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98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Міністерство юстиції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281865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pic>
        <p:nvPicPr>
          <p:cNvPr id="51204" name="Picture 4" descr="C:\Users\Igor\Desktop\3508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3"/>
            <a:ext cx="1874764" cy="124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1"/>
          <p:cNvSpPr txBox="1">
            <a:spLocks/>
          </p:cNvSpPr>
          <p:nvPr/>
        </p:nvSpPr>
        <p:spPr bwMode="auto">
          <a:xfrm>
            <a:off x="285720" y="1928802"/>
            <a:ext cx="8572560" cy="471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6 наказів</a:t>
            </a:r>
            <a:endParaRPr lang="uk-UA" sz="1300" dirty="0" smtClean="0"/>
          </a:p>
          <a:p>
            <a:pPr algn="just"/>
            <a:r>
              <a:rPr lang="uk-UA" sz="1300" dirty="0" smtClean="0"/>
              <a:t>від </a:t>
            </a:r>
            <a:r>
              <a:rPr lang="ru-RU" sz="1300" dirty="0" smtClean="0"/>
              <a:t>29.09.2010 № </a:t>
            </a:r>
            <a:r>
              <a:rPr lang="uk-UA" sz="1300" dirty="0" smtClean="0"/>
              <a:t>2336/5 «Про затвердження Інструкції з оформлення матеріалів про адміністративні правопорушення»</a:t>
            </a:r>
          </a:p>
          <a:p>
            <a:pPr algn="just"/>
            <a:r>
              <a:rPr lang="uk-UA" sz="1300" dirty="0" smtClean="0"/>
              <a:t>від 29.09.2010 № 2337/5 «Про затвердження Положення про процедуру застосування запобіжних заходів щодо країн, які не виконують або неналежним чином виконують рекомендації міжнародних, міжурядових організацій, задіяних у сфері боротьби з легалізацією (відмиванням) доходів, одержаних злочинним шляхом, або фінансуванням тероризму»</a:t>
            </a:r>
          </a:p>
          <a:p>
            <a:pPr algn="just"/>
            <a:r>
              <a:rPr lang="uk-UA" sz="1300" dirty="0" smtClean="0"/>
              <a:t>від 29.09.2010 № 2338/5 «Про затвердження Порядку проведення перевірок Міністерством юстиції України та його територіальними органами суб'єктів первинного фінансового моніторингу»</a:t>
            </a:r>
          </a:p>
          <a:p>
            <a:pPr algn="just"/>
            <a:r>
              <a:rPr lang="uk-UA" sz="1300" dirty="0" smtClean="0"/>
              <a:t>від 29.09.2010 № 2339/5 «Про затвердження Положення про здійснення фінансового моніторингу суб’єктами первинного фінансового моніторингу, державне регулювання та нагляд за діяльністю яких здійснює Міністерство юстиції України»</a:t>
            </a:r>
          </a:p>
          <a:p>
            <a:pPr algn="just"/>
            <a:r>
              <a:rPr lang="uk-UA" sz="1300" dirty="0" smtClean="0"/>
              <a:t>від 29.09.2010 № 2340/5 «Про затвердження Порядку розгляду справ про порушення вимог законодавства, що регулює діяльність у сфері запобігання та протидії легалізації (відмиванню) доходів, одержаних злочинним шляхом, та застосування санкцій»</a:t>
            </a:r>
          </a:p>
          <a:p>
            <a:pPr algn="just"/>
            <a:r>
              <a:rPr lang="uk-UA" sz="1300" dirty="0" smtClean="0"/>
              <a:t>від 29.12.2010 № 2376/5 «Про затвердження Положення про Комісію Міністерства юстиції України з питань застосування санкцій за порушення вимог Закону України "Про запобігання та протидію легалізації (відмиванню) доходів, одержаних злочинним шляхом, або фінансуванню тероризму" та/або нормативно-правових актів, що регулюють діяльність у сфері запобігання та протидії легалізації (відмиванню) доходів, одержаних злочинним шляхом»</a:t>
            </a:r>
          </a:p>
          <a:p>
            <a:pPr algn="just"/>
            <a:endParaRPr lang="ru-RU" sz="1300" dirty="0" smtClean="0"/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  <p:sp>
        <p:nvSpPr>
          <p:cNvPr id="6" name="Поле 2"/>
          <p:cNvSpPr txBox="1"/>
          <p:nvPr/>
        </p:nvSpPr>
        <p:spPr>
          <a:xfrm>
            <a:off x="1500166" y="1500174"/>
            <a:ext cx="6357982" cy="428628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Державний регулятор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26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Міністерство інфраструктури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281865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pic>
        <p:nvPicPr>
          <p:cNvPr id="51206" name="Picture 6" descr="C:\Users\Igor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3"/>
            <a:ext cx="1899295" cy="126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1"/>
          <p:cNvSpPr txBox="1">
            <a:spLocks/>
          </p:cNvSpPr>
          <p:nvPr/>
        </p:nvSpPr>
        <p:spPr bwMode="auto">
          <a:xfrm>
            <a:off x="357158" y="2143116"/>
            <a:ext cx="8358246" cy="421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5 наказів</a:t>
            </a:r>
            <a:endParaRPr lang="uk-UA" sz="1300" dirty="0" smtClean="0"/>
          </a:p>
          <a:p>
            <a:pPr algn="just"/>
            <a:r>
              <a:rPr lang="uk-UA" sz="1300" dirty="0" smtClean="0"/>
              <a:t>від 28.09.2010 № 710 «Про затвердження Порядку розгляду Міністерством транспорту та зв’язку України справ про порушення вимог законодавства, що регулює діяльність у сфері запобігання та протидії легалізації (відмиванню) доходів, одержаних злочинним шляхом, та застосування санкцій»</a:t>
            </a:r>
          </a:p>
          <a:p>
            <a:pPr algn="just"/>
            <a:r>
              <a:rPr lang="ru-RU" sz="1300" dirty="0" err="1" smtClean="0"/>
              <a:t>від</a:t>
            </a:r>
            <a:r>
              <a:rPr lang="ru-RU" sz="1300" dirty="0" smtClean="0"/>
              <a:t> </a:t>
            </a:r>
            <a:r>
              <a:rPr lang="uk-UA" sz="1300" dirty="0" smtClean="0"/>
              <a:t>15.11.2010 № 822 «Про затвердження Інструкції з оформлення матеріалів про адміністративні правопорушення»</a:t>
            </a:r>
          </a:p>
          <a:p>
            <a:pPr algn="just"/>
            <a:r>
              <a:rPr lang="uk-UA" sz="1300" dirty="0" smtClean="0"/>
              <a:t>від 15.11.2010 № 823 «Про затвердження Порядку проведення перевірок Міністерством транспорту та зв’язку України суб’єктів первинного фінансового моніторингу»</a:t>
            </a:r>
          </a:p>
          <a:p>
            <a:pPr algn="just"/>
            <a:r>
              <a:rPr lang="uk-UA" sz="1300" dirty="0" smtClean="0"/>
              <a:t>від 26.11.2012 № 707 «Про затвердження Положення про застосування запобіжних заходів щодо країн, які не виконують або неналежним чином виконують рекомендації міжнародних, міжурядових організацій, задіяних у сфері боротьби з легалізацією (відмиванням) доходів, одержаних злочинним шляхом, або фінансуванням тероризму»</a:t>
            </a:r>
          </a:p>
          <a:p>
            <a:pPr algn="just"/>
            <a:r>
              <a:rPr lang="uk-UA" sz="1300" dirty="0" smtClean="0"/>
              <a:t>від 26.11.2012 № 708 «Про затвердження Положення про Комісію Міністерства інфраструктури України з питань застосування санкцій за порушення вимог Закону України "Про запобігання та протидію легалізації (відмиванню) доходів, одержаних злочинним шляхом, або фінансуванню тероризму" та/або нормативно-правових актів, що регулюють діяльність у сфері запобігання та протидії легалізації (відмиванню) доходів, одержаних злочинним ш</a:t>
            </a:r>
            <a:r>
              <a:rPr lang="ru-RU" sz="1300" dirty="0" smtClean="0"/>
              <a:t>ляхом</a:t>
            </a:r>
            <a:r>
              <a:rPr lang="uk-UA" sz="1300" dirty="0" smtClean="0"/>
              <a:t>»</a:t>
            </a:r>
            <a:endParaRPr lang="ru-RU" sz="1300" dirty="0" smtClean="0"/>
          </a:p>
          <a:p>
            <a:pPr algn="just"/>
            <a:endParaRPr lang="ru-RU" sz="800" i="1" dirty="0" smtClean="0"/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  <p:sp>
        <p:nvSpPr>
          <p:cNvPr id="6" name="Поле 2"/>
          <p:cNvSpPr txBox="1"/>
          <p:nvPr/>
        </p:nvSpPr>
        <p:spPr>
          <a:xfrm>
            <a:off x="1500166" y="1571612"/>
            <a:ext cx="6357982" cy="428628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Державний регулятор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30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bg2"/>
                </a:solidFill>
              </a:rPr>
              <a:t>Міністерство економічного </a:t>
            </a:r>
            <a:br>
              <a:rPr lang="uk-UA" sz="3600" b="1" dirty="0" smtClean="0">
                <a:solidFill>
                  <a:schemeClr val="bg2"/>
                </a:solidFill>
              </a:rPr>
            </a:br>
            <a:r>
              <a:rPr lang="uk-UA" sz="3600" b="1" dirty="0" smtClean="0">
                <a:solidFill>
                  <a:schemeClr val="bg2"/>
                </a:solidFill>
              </a:rPr>
              <a:t>розвитку і торгівлі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2818656" cy="864097"/>
          </a:xfrm>
        </p:spPr>
        <p:txBody>
          <a:bodyPr/>
          <a:lstStyle/>
          <a:p>
            <a:pPr marL="0" indent="0">
              <a:buNone/>
            </a:pPr>
            <a:endParaRPr lang="uk-UA" sz="2200" dirty="0" smtClean="0"/>
          </a:p>
          <a:p>
            <a:endParaRPr lang="uk-UA" sz="2400" dirty="0"/>
          </a:p>
        </p:txBody>
      </p:sp>
      <p:pic>
        <p:nvPicPr>
          <p:cNvPr id="51203" name="Picture 3" descr="C:\Users\Igor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937395" cy="125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е 2"/>
          <p:cNvSpPr txBox="1"/>
          <p:nvPr/>
        </p:nvSpPr>
        <p:spPr>
          <a:xfrm>
            <a:off x="1500166" y="1571612"/>
            <a:ext cx="6357982" cy="428628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Державний регулятор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 bwMode="auto">
          <a:xfrm>
            <a:off x="285720" y="2143116"/>
            <a:ext cx="8429684" cy="450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uk-UA" sz="1800" b="1" dirty="0" smtClean="0"/>
              <a:t>6 наказів</a:t>
            </a:r>
            <a:endParaRPr lang="uk-UA" sz="1300" dirty="0" smtClean="0"/>
          </a:p>
          <a:p>
            <a:pPr algn="just"/>
            <a:r>
              <a:rPr lang="uk-UA" sz="1250" dirty="0" smtClean="0"/>
              <a:t>від 14.10.2010 № 1310 «Про затвердження Інструкції з оформлення посадовими особами Мінекономіки матеріалів про адміністративні правопорушення»</a:t>
            </a:r>
          </a:p>
          <a:p>
            <a:pPr algn="just"/>
            <a:r>
              <a:rPr lang="uk-UA" sz="1250" dirty="0" smtClean="0"/>
              <a:t>від 12.08.2011 № 34 «Про затвердження Порядку застосування запобіжних заходів щодо країн (територій), які не виконують або неналежним чином виконують рекомендації міжнародних, міжурядових організацій, задіяних у сфері боротьби з легалізацією (відмиванням) доходів, одержаних злочинним шляхом, або фінансуванням тероризму»</a:t>
            </a:r>
          </a:p>
          <a:p>
            <a:pPr algn="just"/>
            <a:r>
              <a:rPr lang="uk-UA" sz="1250" dirty="0" smtClean="0"/>
              <a:t>від 12.08.2011 № 35 «Про затвердження Порядку зупинення та поновлення проведення фінансових операцій суб’єктами первинного фінансового моніторингу, державне регулювання та нагляд за діяльністю яких здійснює Міністерство економічного розвитку і торгівлі України»</a:t>
            </a:r>
          </a:p>
          <a:p>
            <a:pPr algn="just"/>
            <a:r>
              <a:rPr lang="uk-UA" sz="1250" dirty="0" smtClean="0"/>
              <a:t>від 12.08.2011 № 36 «Про затвердження Порядку проведення Міністерством економічного розвитку і торгівлі України перевірок суб’єктів первинного фінансового моніторингу»</a:t>
            </a:r>
          </a:p>
          <a:p>
            <a:pPr algn="just"/>
            <a:r>
              <a:rPr lang="uk-UA" sz="1250" dirty="0" smtClean="0"/>
              <a:t>від 10.01.2012 № 15 «Про затвердження Положення щодо організації навчання та підвищення кваліфікації працівників, відповідальних за проведення фінансового моніторингу товарних та інших бірж, що проводять фінансові операції з товарами, державне регулювання і нагляд за діяльністю яких здійснює Міністерство економічного розвитку і торгівлі України»</a:t>
            </a:r>
          </a:p>
          <a:p>
            <a:pPr algn="just"/>
            <a:r>
              <a:rPr lang="uk-UA" sz="1250" dirty="0" smtClean="0"/>
              <a:t>від 14.11.2012 № 1285 «Про затвердження Порядку розгляду Міністерством економічного розвитку і торгівлі України справ про порушення вимог законодавства, що регулює діяльність у сфері запобігання та протидії легалізації (відмиванню) доходів, одержаних злочинним шляхом, та застосування санкцій»</a:t>
            </a:r>
          </a:p>
          <a:p>
            <a:pPr algn="just"/>
            <a:endParaRPr lang="ru-RU" sz="1300" dirty="0" smtClean="0"/>
          </a:p>
          <a:p>
            <a:pPr marL="0" indent="0">
              <a:buNone/>
            </a:pPr>
            <a:endParaRPr lang="ru-RU" sz="800" i="1" dirty="0"/>
          </a:p>
          <a:p>
            <a:pPr marL="0" indent="0">
              <a:buNone/>
            </a:pPr>
            <a:endParaRPr lang="uk-UA" sz="800" dirty="0" smtClean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728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Презентация2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Презентация2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2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678</TotalTime>
  <Words>1888</Words>
  <Application>Microsoft Office PowerPoint</Application>
  <PresentationFormat>Экран (4:3)</PresentationFormat>
  <Paragraphs>170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  <vt:variant>
        <vt:lpstr>Произвольные показы</vt:lpstr>
      </vt:variant>
      <vt:variant>
        <vt:i4>1</vt:i4>
      </vt:variant>
    </vt:vector>
  </HeadingPairs>
  <TitlesOfParts>
    <vt:vector size="19" baseType="lpstr">
      <vt:lpstr>default</vt:lpstr>
      <vt:lpstr>Десяте засідання Ради з питань дослідження методів та тенденцій у відмиванні доходів, одержаних злочинних шляхом, і фінансуванні тероризму</vt:lpstr>
      <vt:lpstr>Система державних  регуляторів</vt:lpstr>
      <vt:lpstr>Держфінмоніторинг</vt:lpstr>
      <vt:lpstr>Держфінмоніторинг</vt:lpstr>
      <vt:lpstr>Міністерство фінансів</vt:lpstr>
      <vt:lpstr>Міністерство фінансів</vt:lpstr>
      <vt:lpstr>Міністерство юстиції</vt:lpstr>
      <vt:lpstr>Міністерство інфраструктури </vt:lpstr>
      <vt:lpstr>Міністерство економічного  розвитку і торгівлі</vt:lpstr>
      <vt:lpstr>Національний банк</vt:lpstr>
      <vt:lpstr>Національна комісія з цінних  паперів та фондового ринку</vt:lpstr>
      <vt:lpstr>Нацкомфінпослуг</vt:lpstr>
      <vt:lpstr>Співпраця з державними регуляторами</vt:lpstr>
      <vt:lpstr>Співпраця з правоохоронними органами</vt:lpstr>
      <vt:lpstr>Співпраця з розвідувальними органами</vt:lpstr>
      <vt:lpstr>Загальна статистика</vt:lpstr>
      <vt:lpstr>Десяте засідання Ради з питань дослідження методів та тенденцій у відмиванні доходів, одержаних злочинних шляхом, і фінансуванні тероризму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Десяте засідання Ради з питань дослідження методів та тенденцій у відмиванні доходів, одержаних злочинних шляхом, і фінансуванні тероризму</dc:title>
  <dc:creator>Igor</dc:creator>
  <cp:lastModifiedBy>Wall-e</cp:lastModifiedBy>
  <cp:revision>74</cp:revision>
  <dcterms:created xsi:type="dcterms:W3CDTF">2013-03-19T18:21:27Z</dcterms:created>
  <dcterms:modified xsi:type="dcterms:W3CDTF">2013-03-26T10:16:34Z</dcterms:modified>
</cp:coreProperties>
</file>